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17"/>
  </p:notesMasterIdLst>
  <p:handoutMasterIdLst>
    <p:handoutMasterId r:id="rId18"/>
  </p:handoutMasterIdLst>
  <p:sldIdLst>
    <p:sldId id="326" r:id="rId2"/>
    <p:sldId id="370" r:id="rId3"/>
    <p:sldId id="419" r:id="rId4"/>
    <p:sldId id="383" r:id="rId5"/>
    <p:sldId id="434" r:id="rId6"/>
    <p:sldId id="435" r:id="rId7"/>
    <p:sldId id="348" r:id="rId8"/>
    <p:sldId id="379" r:id="rId9"/>
    <p:sldId id="380" r:id="rId10"/>
    <p:sldId id="392" r:id="rId11"/>
    <p:sldId id="393" r:id="rId12"/>
    <p:sldId id="349" r:id="rId13"/>
    <p:sldId id="436" r:id="rId14"/>
    <p:sldId id="381" r:id="rId15"/>
    <p:sldId id="350" r:id="rId16"/>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370"/>
            <p14:sldId id="419"/>
            <p14:sldId id="383"/>
            <p14:sldId id="434"/>
            <p14:sldId id="435"/>
            <p14:sldId id="348"/>
            <p14:sldId id="379"/>
            <p14:sldId id="380"/>
            <p14:sldId id="392"/>
            <p14:sldId id="393"/>
            <p14:sldId id="349"/>
            <p14:sldId id="436"/>
            <p14:sldId id="381"/>
            <p14:sldId id="35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575"/>
    <a:srgbClr val="000091"/>
    <a:srgbClr val="0000FF"/>
    <a:srgbClr val="A558A0"/>
    <a:srgbClr val="CE70CC"/>
    <a:srgbClr val="417DC4"/>
    <a:srgbClr val="34CB6A"/>
    <a:srgbClr val="FFCA00"/>
    <a:srgbClr val="CE614A"/>
    <a:srgbClr val="ED7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varScale="1">
        <p:scale>
          <a:sx n="138" d="100"/>
          <a:sy n="138" d="100"/>
        </p:scale>
        <p:origin x="1074"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29/05/2024</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29/05/2024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159750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29/05/2024</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29/05/2024</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29/05/2024</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29/05/2024</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29/05/2024</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29/05/2024</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29/05/2024</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E12CB797-4000-4B51-A6CA-D02C704D76FC}" type="datetime1">
              <a:rPr lang="fr-FR" smtClean="0"/>
              <a:t>29/05/2024</a:t>
            </a:fld>
            <a:endParaRPr lang="fr-FR"/>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a:p>
        </p:txBody>
      </p:sp>
      <p:sp>
        <p:nvSpPr>
          <p:cNvPr id="6" name="Titre 5"/>
          <p:cNvSpPr>
            <a:spLocks noGrp="1"/>
          </p:cNvSpPr>
          <p:nvPr>
            <p:ph type="title"/>
          </p:nvPr>
        </p:nvSpPr>
        <p:spPr/>
        <p:txBody>
          <a:bodyPr/>
          <a:lstStyle/>
          <a:p>
            <a:r>
              <a:rPr lang="fr-FR"/>
              <a:t>w</a:t>
            </a:r>
          </a:p>
        </p:txBody>
      </p:sp>
    </p:spTree>
    <p:extLst>
      <p:ext uri="{BB962C8B-B14F-4D97-AF65-F5344CB8AC3E}">
        <p14:creationId xmlns:p14="http://schemas.microsoft.com/office/powerpoint/2010/main" val="624296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(1/2)</a:t>
            </a:r>
            <a:br>
              <a:rPr lang="fr-FR" sz="2400" dirty="0"/>
            </a:b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le(s) vœu(x) en attente qu’il souhaite conserver (cette possibilité existe jusqu’au moment de l’archivage des vœux en attente)</a:t>
            </a: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le(s) vœu(x) 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Tree>
    <p:extLst>
      <p:ext uri="{BB962C8B-B14F-4D97-AF65-F5344CB8AC3E}">
        <p14:creationId xmlns:p14="http://schemas.microsoft.com/office/powerpoint/2010/main" val="1380543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(2/2)</a:t>
            </a:r>
            <a:br>
              <a:rPr lang="fr-FR" sz="2400" dirty="0"/>
            </a:b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600" dirty="0"/>
              <a:t>des</a:t>
            </a:r>
            <a:r>
              <a:rPr lang="fr-FR" sz="1600" dirty="0">
                <a:solidFill>
                  <a:srgbClr val="0C5076"/>
                </a:solidFill>
              </a:rPr>
              <a:t> </a:t>
            </a:r>
            <a:r>
              <a:rPr lang="fr-FR" sz="1600" dirty="0"/>
              <a:t>indicateurs</a:t>
            </a:r>
            <a:r>
              <a:rPr lang="fr-FR" sz="1600" dirty="0">
                <a:solidFill>
                  <a:srgbClr val="0C5076"/>
                </a:solidFill>
              </a:rPr>
              <a:t> </a:t>
            </a:r>
            <a:r>
              <a:rPr lang="fr-FR" sz="1600" dirty="0">
                <a:solidFill>
                  <a:schemeClr val="tx1"/>
                </a:solidFill>
              </a:rPr>
              <a:t>s’affichent dans son dossier pour chaque vœu en attente et l’aident à </a:t>
            </a:r>
            <a:r>
              <a:rPr lang="fr-FR" sz="1600" dirty="0"/>
              <a:t>suivre sa situation </a:t>
            </a:r>
            <a:r>
              <a:rPr lang="fr-FR" sz="1600" dirty="0">
                <a:solidFill>
                  <a:schemeClr val="tx1"/>
                </a:solidFill>
              </a:rPr>
              <a:t>qui évolue jusqu’au 12 juillet 2024 en fonction des places libérées par d’autres candidats</a:t>
            </a:r>
            <a:r>
              <a:rPr lang="fr-FR" sz="400" dirty="0">
                <a:solidFill>
                  <a:schemeClr val="tx1"/>
                </a:solidFill>
              </a:rPr>
              <a:t>    </a:t>
            </a: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600" dirty="0">
                <a:solidFill>
                  <a:schemeClr val="tx1"/>
                </a:solidFill>
              </a:rPr>
              <a:t>dès le 30 mai 2024, il peut demander un conseil ou un accompagnement individuel ou collectif dans son lycée ou dans un CIO pour envisager d’autres choix de formation et préparer la phase complémentaire à partir du 11 juin 2024.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11</a:t>
            </a:fld>
            <a:endParaRPr lang="fr-FR"/>
          </a:p>
        </p:txBody>
      </p:sp>
      <p:sp>
        <p:nvSpPr>
          <p:cNvPr id="7" name="Rectangle à coins arrondis 6"/>
          <p:cNvSpPr/>
          <p:nvPr/>
        </p:nvSpPr>
        <p:spPr>
          <a:xfrm>
            <a:off x="457200" y="3989393"/>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savoir</a:t>
            </a:r>
            <a:r>
              <a:rPr lang="fr-FR" sz="1600" dirty="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Tree>
    <p:extLst>
      <p:ext uri="{BB962C8B-B14F-4D97-AF65-F5344CB8AC3E}">
        <p14:creationId xmlns:p14="http://schemas.microsoft.com/office/powerpoint/2010/main" val="2050068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a:t>Des 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30 mai 2024 </a:t>
            </a:r>
            <a:r>
              <a:rPr lang="fr-FR" sz="1500" dirty="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11 juin au 12 septembre 2024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vœux et répondre aux propositions dans des formations disposant de places disponibles</a:t>
            </a:r>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4 juillet 2024 </a:t>
            </a:r>
            <a:r>
              <a:rPr lang="fr-FR" sz="1500" dirty="0"/>
              <a:t>: </a:t>
            </a:r>
            <a:r>
              <a:rPr lang="fr-FR" sz="1500" dirty="0">
                <a:solidFill>
                  <a:schemeClr val="tx1"/>
                </a:solidFill>
              </a:rPr>
              <a:t>les candidats n’ayant pas eu de proposition 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Tree>
    <p:extLst>
      <p:ext uri="{BB962C8B-B14F-4D97-AF65-F5344CB8AC3E}">
        <p14:creationId xmlns:p14="http://schemas.microsoft.com/office/powerpoint/2010/main" val="2072853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9C7AC92-78EE-4A19-A43A-C0E5D51F1678}"/>
              </a:ext>
            </a:extLst>
          </p:cNvPr>
          <p:cNvSpPr>
            <a:spLocks noGrp="1"/>
          </p:cNvSpPr>
          <p:nvPr>
            <p:ph type="dt" sz="half" idx="10"/>
          </p:nvPr>
        </p:nvSpPr>
        <p:spPr/>
        <p:txBody>
          <a:bodyPr/>
          <a:lstStyle/>
          <a:p>
            <a:pPr algn="r"/>
            <a:fld id="{5364400D-1A9E-42A8-8CBD-868B8972336F}" type="datetime1">
              <a:rPr lang="fr-FR" cap="all" smtClean="0"/>
              <a:t>29/05/2024</a:t>
            </a:fld>
            <a:endParaRPr lang="fr-FR" cap="all"/>
          </a:p>
        </p:txBody>
      </p:sp>
      <p:sp>
        <p:nvSpPr>
          <p:cNvPr id="3" name="Espace réservé du numéro de diapositive 2">
            <a:extLst>
              <a:ext uri="{FF2B5EF4-FFF2-40B4-BE49-F238E27FC236}">
                <a16:creationId xmlns:a16="http://schemas.microsoft.com/office/drawing/2014/main" id="{D566EBD3-57A2-421F-A61B-A6CD8D0DD8E1}"/>
              </a:ext>
            </a:extLst>
          </p:cNvPr>
          <p:cNvSpPr>
            <a:spLocks noGrp="1"/>
          </p:cNvSpPr>
          <p:nvPr>
            <p:ph type="sldNum" sz="quarter" idx="12"/>
          </p:nvPr>
        </p:nvSpPr>
        <p:spPr/>
        <p:txBody>
          <a:bodyPr/>
          <a:lstStyle/>
          <a:p>
            <a:fld id="{733122C9-A0B9-462F-8757-0847AD287B63}" type="slidenum">
              <a:rPr lang="fr-FR" smtClean="0"/>
              <a:pPr/>
              <a:t>13</a:t>
            </a:fld>
            <a:endParaRPr lang="fr-FR"/>
          </a:p>
        </p:txBody>
      </p:sp>
      <p:sp>
        <p:nvSpPr>
          <p:cNvPr id="4" name="Titre 3">
            <a:extLst>
              <a:ext uri="{FF2B5EF4-FFF2-40B4-BE49-F238E27FC236}">
                <a16:creationId xmlns:a16="http://schemas.microsoft.com/office/drawing/2014/main" id="{E5B0AC75-3795-4DA9-8451-672FCD303389}"/>
              </a:ext>
            </a:extLst>
          </p:cNvPr>
          <p:cNvSpPr>
            <a:spLocks noGrp="1"/>
          </p:cNvSpPr>
          <p:nvPr>
            <p:ph type="title"/>
          </p:nvPr>
        </p:nvSpPr>
        <p:spPr/>
        <p:txBody>
          <a:bodyPr/>
          <a:lstStyle/>
          <a:p>
            <a:r>
              <a:rPr lang="fr-FR" dirty="0"/>
              <a:t>Cas des formations par apprentissage</a:t>
            </a:r>
          </a:p>
        </p:txBody>
      </p:sp>
      <p:sp>
        <p:nvSpPr>
          <p:cNvPr id="5" name="Espace réservé du contenu 4">
            <a:extLst>
              <a:ext uri="{FF2B5EF4-FFF2-40B4-BE49-F238E27FC236}">
                <a16:creationId xmlns:a16="http://schemas.microsoft.com/office/drawing/2014/main" id="{E5EB96A3-9C93-444B-84D1-249E662C5EB5}"/>
              </a:ext>
            </a:extLst>
          </p:cNvPr>
          <p:cNvSpPr>
            <a:spLocks noGrp="1"/>
          </p:cNvSpPr>
          <p:nvPr>
            <p:ph sz="quarter" idx="14"/>
          </p:nvPr>
        </p:nvSpPr>
        <p:spPr/>
        <p:txBody>
          <a:bodyPr/>
          <a:lstStyle/>
          <a:p>
            <a:r>
              <a:rPr lang="fr-FR" sz="2000" dirty="0"/>
              <a:t> - Il faut trouver une entreprise et signer un contrat d’apprentissage pour pouvoir ensuite s’inscrire dans l’établissement scolaire</a:t>
            </a:r>
          </a:p>
        </p:txBody>
      </p:sp>
      <p:sp>
        <p:nvSpPr>
          <p:cNvPr id="6" name="Espace réservé du texte 5">
            <a:extLst>
              <a:ext uri="{FF2B5EF4-FFF2-40B4-BE49-F238E27FC236}">
                <a16:creationId xmlns:a16="http://schemas.microsoft.com/office/drawing/2014/main" id="{E01840CD-3544-458C-B372-01A4BC1C6DAC}"/>
              </a:ext>
            </a:extLst>
          </p:cNvPr>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1394115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 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via 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8 juillet 2024</a:t>
            </a:r>
          </a:p>
        </p:txBody>
      </p:sp>
    </p:spTree>
    <p:extLst>
      <p:ext uri="{BB962C8B-B14F-4D97-AF65-F5344CB8AC3E}">
        <p14:creationId xmlns:p14="http://schemas.microsoft.com/office/powerpoint/2010/main" val="430257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550444"/>
          </a:xfrm>
        </p:spPr>
        <p:txBody>
          <a:bodyPr/>
          <a:lstStyle/>
          <a:p>
            <a:pPr lvl="0" defTabSz="457200">
              <a:spcBef>
                <a:spcPct val="20000"/>
              </a:spcBef>
              <a:spcAft>
                <a:spcPts val="0"/>
              </a:spcAft>
              <a:buClr>
                <a:srgbClr val="FF0000"/>
              </a:buClr>
              <a:buSzPct val="100000"/>
            </a:pPr>
            <a:endParaRPr lang="fr-FR" sz="2000" b="1" dirty="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2400" b="1" dirty="0">
                <a:solidFill>
                  <a:schemeClr val="bg1"/>
                </a:solidFill>
                <a:highlight>
                  <a:srgbClr val="0000FF"/>
                </a:highlight>
              </a:rPr>
              <a:t>Le numéro vert (à partir du 17 janvier 2024) </a:t>
            </a:r>
            <a:r>
              <a:rPr lang="fr-FR" sz="2000" dirty="0">
                <a:solidFill>
                  <a:srgbClr val="3D566E"/>
                </a:solidFill>
              </a:rPr>
              <a:t>: </a:t>
            </a:r>
            <a:r>
              <a:rPr lang="fr-FR" sz="2000" b="1" dirty="0"/>
              <a:t>0 800 400 070 </a:t>
            </a:r>
            <a:r>
              <a:rPr lang="fr-FR" sz="2000" dirty="0">
                <a:solidFill>
                  <a:schemeClr val="tx1"/>
                </a:solidFill>
              </a:rPr>
              <a:t>(Numéros spécifiques pour l’Outre-mer indiqués sur Parcoursup.fr)</a:t>
            </a:r>
          </a:p>
          <a:p>
            <a:pPr marL="177800" lvl="0" indent="-177800" defTabSz="457200">
              <a:spcBef>
                <a:spcPct val="20000"/>
              </a:spcBef>
              <a:spcAft>
                <a:spcPts val="0"/>
              </a:spcAft>
              <a:buClr>
                <a:srgbClr val="FF0000"/>
              </a:buClr>
              <a:buSzPct val="100000"/>
              <a:buFont typeface="Lucida Grande"/>
              <a:buChar char="&gt;"/>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2400" b="1" dirty="0">
                <a:solidFill>
                  <a:schemeClr val="bg1"/>
                </a:solidFill>
                <a:highlight>
                  <a:srgbClr val="0000FF"/>
                </a:highlight>
              </a:rPr>
              <a:t>La messagerie contact</a:t>
            </a:r>
            <a:r>
              <a:rPr lang="fr-FR" sz="2000" b="1" dirty="0"/>
              <a:t> </a:t>
            </a:r>
            <a:r>
              <a:rPr lang="fr-FR" sz="2000" dirty="0">
                <a:solidFill>
                  <a:schemeClr val="tx1"/>
                </a:solidFill>
              </a:rPr>
              <a:t>depuis le dossier candidat</a:t>
            </a:r>
          </a:p>
          <a:p>
            <a:pPr lvl="0" defTabSz="457200">
              <a:spcBef>
                <a:spcPct val="20000"/>
              </a:spcBef>
              <a:spcAft>
                <a:spcPts val="0"/>
              </a:spcAft>
              <a:buClr>
                <a:srgbClr val="FF0000"/>
              </a:buClr>
              <a:buSzPct val="100000"/>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2400" b="1" dirty="0">
                <a:solidFill>
                  <a:schemeClr val="bg1"/>
                </a:solidFill>
                <a:highlight>
                  <a:srgbClr val="0000FF"/>
                </a:highlight>
              </a:rPr>
              <a:t>Les réseaux sociaux pour suivre l’actualité de Parcoursup et recevoir des conseils </a:t>
            </a:r>
            <a:r>
              <a:rPr lang="fr-FR" sz="2000" dirty="0">
                <a:solidFill>
                  <a:schemeClr val="tx1"/>
                </a:solidFill>
              </a:rPr>
              <a:t>(Parcoursup_info sur Twitter/X et </a:t>
            </a:r>
            <a:r>
              <a:rPr lang="fr-FR" sz="2000" dirty="0" err="1">
                <a:solidFill>
                  <a:schemeClr val="tx1"/>
                </a:solidFill>
              </a:rPr>
              <a:t>Parcoursupinfo</a:t>
            </a:r>
            <a:r>
              <a:rPr lang="fr-FR" sz="2000" dirty="0">
                <a:solidFill>
                  <a:schemeClr val="tx1"/>
                </a:solidFill>
              </a:rPr>
              <a:t> sur Instagram et Facebook)</a:t>
            </a:r>
          </a:p>
          <a:p>
            <a:pPr lvl="0" defTabSz="457200">
              <a:spcBef>
                <a:spcPct val="20000"/>
              </a:spcBef>
              <a:spcAft>
                <a:spcPts val="0"/>
              </a:spcAft>
              <a:buClr>
                <a:srgbClr val="FF0000"/>
              </a:buClr>
              <a:buSzPct val="100000"/>
            </a:pPr>
            <a:r>
              <a:rPr lang="fr-FR" sz="2800" b="1" dirty="0"/>
              <a:t>	</a:t>
            </a:r>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
        <p:nvSpPr>
          <p:cNvPr id="12" name="Rectangle à coins arrondis 11"/>
          <p:cNvSpPr/>
          <p:nvPr/>
        </p:nvSpPr>
        <p:spPr>
          <a:xfrm>
            <a:off x="3514725" y="86105"/>
            <a:ext cx="5250331"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Des services pour vous informer et répondre à vos questions tout au long de la procédure</a:t>
            </a:r>
          </a:p>
        </p:txBody>
      </p:sp>
    </p:spTree>
    <p:extLst>
      <p:ext uri="{BB962C8B-B14F-4D97-AF65-F5344CB8AC3E}">
        <p14:creationId xmlns:p14="http://schemas.microsoft.com/office/powerpoint/2010/main" val="674852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br>
              <a:rPr lang="fr-FR" sz="2800" dirty="0"/>
            </a:br>
            <a:r>
              <a:rPr lang="fr-FR" sz="2800" dirty="0">
                <a:solidFill>
                  <a:srgbClr val="000091"/>
                </a:solidFill>
              </a:rPr>
              <a:t>L’analyse des candidatures par 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2</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655458"/>
          </a:xfrm>
        </p:spPr>
        <p:txBody>
          <a:bodyPr/>
          <a:lstStyle/>
          <a:p>
            <a:r>
              <a:rPr lang="fr-FR" sz="2200" dirty="0"/>
              <a:t>Rappel  : Parcoursup ne décide pas de votre affectation</a:t>
            </a:r>
          </a:p>
        </p:txBody>
      </p:sp>
      <p:sp>
        <p:nvSpPr>
          <p:cNvPr id="3" name="Espace réservé du contenu 2"/>
          <p:cNvSpPr>
            <a:spLocks noGrp="1"/>
          </p:cNvSpPr>
          <p:nvPr>
            <p:ph sz="quarter" idx="4294967295"/>
          </p:nvPr>
        </p:nvSpPr>
        <p:spPr>
          <a:xfrm>
            <a:off x="359999" y="1386589"/>
            <a:ext cx="8424000" cy="3290341"/>
          </a:xfrm>
        </p:spPr>
        <p:txBody>
          <a:bodyPr/>
          <a:lstStyle/>
          <a:p>
            <a:endParaRPr lang="fr-FR" sz="500" b="1" dirty="0"/>
          </a:p>
          <a:p>
            <a:r>
              <a:rPr lang="fr-FR" sz="1600" b="1" dirty="0">
                <a:solidFill>
                  <a:schemeClr val="bg1"/>
                </a:solidFill>
                <a:highlight>
                  <a:srgbClr val="0000FF"/>
                </a:highlight>
              </a:rPr>
              <a:t>Aucun algorithme de Parcoursup ne fait l’analyse de votre candidature</a:t>
            </a:r>
          </a:p>
          <a:p>
            <a:pPr algn="just">
              <a:spcAft>
                <a:spcPts val="1200"/>
              </a:spcAft>
            </a:pPr>
            <a:r>
              <a:rPr lang="fr-FR" sz="1500" dirty="0">
                <a:solidFill>
                  <a:schemeClr val="tx1"/>
                </a:solidFill>
              </a:rPr>
              <a:t>Ce sont les enseignants de la formation qui analysent votre candidature dans le cadre d’une commission d'examen des vœux (ou jury). Cette commission définit les modalités et les critères d'analyse des candidatures renseignés sur cette fiche. </a:t>
            </a:r>
            <a:r>
              <a:rPr lang="fr-FR" sz="1500" b="1" dirty="0">
                <a:solidFill>
                  <a:schemeClr val="tx1"/>
                </a:solidFill>
              </a:rPr>
              <a:t>Parcoursup n’analyse aucune candidature. Avec Parcoursup, il n’y a pas de tirage au sort.</a:t>
            </a:r>
          </a:p>
          <a:p>
            <a:r>
              <a:rPr lang="fr-FR" sz="1600" b="1" dirty="0">
                <a:solidFill>
                  <a:schemeClr val="bg1"/>
                </a:solidFill>
                <a:highlight>
                  <a:srgbClr val="0000FF"/>
                </a:highlight>
              </a:rPr>
              <a:t>Aucun algorithme de Parcoursup ne décide de votre affectation</a:t>
            </a:r>
          </a:p>
          <a:p>
            <a:pPr algn="just"/>
            <a:r>
              <a:rPr lang="fr-FR" sz="1500" dirty="0">
                <a:solidFill>
                  <a:schemeClr val="tx1"/>
                </a:solidFill>
              </a:rPr>
              <a:t>Apres analyse des candidatures, les formations transmettent un classement qui sert de base aux propositions d’admission formulées via Parcoursup aux candidats à partir du 30 mai 2024. </a:t>
            </a:r>
          </a:p>
          <a:p>
            <a:pPr algn="just"/>
            <a:r>
              <a:rPr lang="fr-FR" sz="1500" dirty="0">
                <a:solidFill>
                  <a:schemeClr val="tx1"/>
                </a:solidFill>
              </a:rPr>
              <a:t>Chaque candidat choisit en fonction des propositions d’admission qu’il reçoit, à partir du 30 mai 2024. </a:t>
            </a:r>
            <a:r>
              <a:rPr lang="fr-FR" sz="1500" b="1" dirty="0">
                <a:solidFill>
                  <a:schemeClr val="tx1"/>
                </a:solidFill>
              </a:rPr>
              <a:t>Parcoursup garantit à chaque candidat la liberté de choix, la possibilité de garder des vœux pour lesquels il est en liste d'attente et d’avoir le dernier mot (</a:t>
            </a:r>
            <a:r>
              <a:rPr lang="fr-FR" sz="1500" b="1" dirty="0">
                <a:solidFill>
                  <a:schemeClr val="tx1"/>
                </a:solidFill>
                <a:effectLst>
                  <a:outerShdw blurRad="38100" dist="38100" dir="2700000" algn="tl">
                    <a:srgbClr val="000000">
                      <a:alpha val="43137"/>
                    </a:srgbClr>
                  </a:outerShdw>
                </a:effectLst>
              </a:rPr>
              <a:t>dispositifs d’entrainement mis à disposition au printemps 2024</a:t>
            </a:r>
            <a:r>
              <a:rPr lang="fr-FR" sz="1500" b="1" dirty="0">
                <a:solidFill>
                  <a:schemeClr val="tx1"/>
                </a:solidFill>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a:t>
            </a:fld>
            <a:endParaRPr lang="fr-FR"/>
          </a:p>
        </p:txBody>
      </p:sp>
      <p:sp>
        <p:nvSpPr>
          <p:cNvPr id="7" name="Rectangle à coins arrondis 6"/>
          <p:cNvSpPr/>
          <p:nvPr/>
        </p:nvSpPr>
        <p:spPr>
          <a:xfrm>
            <a:off x="5329239" y="86105"/>
            <a:ext cx="3435818"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Ce sont les formations qui évaluent les candidatures</a:t>
            </a:r>
          </a:p>
        </p:txBody>
      </p:sp>
    </p:spTree>
    <p:extLst>
      <p:ext uri="{BB962C8B-B14F-4D97-AF65-F5344CB8AC3E}">
        <p14:creationId xmlns:p14="http://schemas.microsoft.com/office/powerpoint/2010/main" val="387257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a:t>Étape 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p14="http://schemas.microsoft.com/office/powerpoint/2010/main" val="3524104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29/05/2024</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8422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DCA46BD-6DB3-4719-9EB1-6ECD4F817719}"/>
              </a:ext>
            </a:extLst>
          </p:cNvPr>
          <p:cNvSpPr>
            <a:spLocks noGrp="1"/>
          </p:cNvSpPr>
          <p:nvPr>
            <p:ph type="dt" sz="half" idx="10"/>
          </p:nvPr>
        </p:nvSpPr>
        <p:spPr/>
        <p:txBody>
          <a:bodyPr/>
          <a:lstStyle/>
          <a:p>
            <a:pPr algn="r"/>
            <a:fld id="{5364400D-1A9E-42A8-8CBD-868B8972336F}" type="datetime1">
              <a:rPr lang="fr-FR" cap="all" smtClean="0"/>
              <a:t>29/05/2024</a:t>
            </a:fld>
            <a:endParaRPr lang="fr-FR" cap="all"/>
          </a:p>
        </p:txBody>
      </p:sp>
      <p:sp>
        <p:nvSpPr>
          <p:cNvPr id="3" name="Espace réservé du numéro de diapositive 2">
            <a:extLst>
              <a:ext uri="{FF2B5EF4-FFF2-40B4-BE49-F238E27FC236}">
                <a16:creationId xmlns:a16="http://schemas.microsoft.com/office/drawing/2014/main" id="{217D88A6-7B36-4BD2-BF7F-42616CAC77E9}"/>
              </a:ext>
            </a:extLst>
          </p:cNvPr>
          <p:cNvSpPr>
            <a:spLocks noGrp="1"/>
          </p:cNvSpPr>
          <p:nvPr>
            <p:ph type="sldNum" sz="quarter" idx="12"/>
          </p:nvPr>
        </p:nvSpPr>
        <p:spPr/>
        <p:txBody>
          <a:bodyPr/>
          <a:lstStyle/>
          <a:p>
            <a:fld id="{733122C9-A0B9-462F-8757-0847AD287B63}" type="slidenum">
              <a:rPr lang="fr-FR" smtClean="0"/>
              <a:pPr/>
              <a:t>6</a:t>
            </a:fld>
            <a:endParaRPr lang="fr-FR"/>
          </a:p>
        </p:txBody>
      </p:sp>
      <p:sp>
        <p:nvSpPr>
          <p:cNvPr id="4" name="Titre 3">
            <a:extLst>
              <a:ext uri="{FF2B5EF4-FFF2-40B4-BE49-F238E27FC236}">
                <a16:creationId xmlns:a16="http://schemas.microsoft.com/office/drawing/2014/main" id="{C91D2C85-1572-4006-BFE9-9A3CA97F2419}"/>
              </a:ext>
            </a:extLst>
          </p:cNvPr>
          <p:cNvSpPr>
            <a:spLocks noGrp="1"/>
          </p:cNvSpPr>
          <p:nvPr>
            <p:ph type="title"/>
          </p:nvPr>
        </p:nvSpPr>
        <p:spPr/>
        <p:txBody>
          <a:bodyPr/>
          <a:lstStyle/>
          <a:p>
            <a:r>
              <a:rPr lang="fr-FR" dirty="0"/>
              <a:t>Des conseils…</a:t>
            </a:r>
          </a:p>
        </p:txBody>
      </p:sp>
      <p:sp>
        <p:nvSpPr>
          <p:cNvPr id="5" name="Espace réservé du contenu 4">
            <a:extLst>
              <a:ext uri="{FF2B5EF4-FFF2-40B4-BE49-F238E27FC236}">
                <a16:creationId xmlns:a16="http://schemas.microsoft.com/office/drawing/2014/main" id="{6877F7BF-7FB8-4557-9EDB-2083CCC9EF31}"/>
              </a:ext>
            </a:extLst>
          </p:cNvPr>
          <p:cNvSpPr>
            <a:spLocks noGrp="1"/>
          </p:cNvSpPr>
          <p:nvPr>
            <p:ph sz="quarter" idx="14"/>
          </p:nvPr>
        </p:nvSpPr>
        <p:spPr>
          <a:xfrm>
            <a:off x="467543" y="1378527"/>
            <a:ext cx="8208914" cy="3352800"/>
          </a:xfrm>
        </p:spPr>
        <p:txBody>
          <a:bodyPr/>
          <a:lstStyle/>
          <a:p>
            <a:pPr lvl="0"/>
            <a:r>
              <a:rPr lang="fr-FR" sz="1400" b="1" dirty="0"/>
              <a:t>Reprendre ses vœux et faire le point sur ses préférences</a:t>
            </a:r>
            <a:r>
              <a:rPr lang="fr-FR" sz="1400" dirty="0"/>
              <a:t> cela facilitera les choix lors de la procédure</a:t>
            </a:r>
          </a:p>
          <a:p>
            <a:pPr lvl="0"/>
            <a:r>
              <a:rPr lang="fr-FR" sz="1400" dirty="0"/>
              <a:t>S’assurer de bien avoir ses identifiants</a:t>
            </a:r>
            <a:r>
              <a:rPr lang="fr-FR" sz="1400" b="1" dirty="0"/>
              <a:t> </a:t>
            </a:r>
            <a:r>
              <a:rPr lang="fr-FR" sz="1400" dirty="0"/>
              <a:t>Parcoursup (numéro de dossier et mot de passe). </a:t>
            </a:r>
          </a:p>
          <a:p>
            <a:pPr lvl="0"/>
            <a:r>
              <a:rPr lang="fr-FR" sz="1400" dirty="0"/>
              <a:t>Ne pas « paniquer » si l’on n’a pas reçu de proposition dès le 30 mai et que l’on est en attente sur tous ses vœux. C’est normal. Il y a tellement de voeux générés qu’au départ il y a une forme d’embouteillage.</a:t>
            </a:r>
          </a:p>
          <a:p>
            <a:pPr lvl="0"/>
            <a:r>
              <a:rPr lang="fr-FR" sz="1400" b="1" dirty="0"/>
              <a:t>Bien répondre dans les délais</a:t>
            </a:r>
            <a:r>
              <a:rPr lang="fr-FR" sz="1400" dirty="0"/>
              <a:t> Attention, les délais sont courts. Très vite, à partir des propositions du 02 juin, le délai de réponse est de deux jours (on reçoit la proposition le matin à 08 h 00, il faut répondre avant le lendemain 23 h 59). D’où la nécessité d’être bien au clair sur ses préférences.</a:t>
            </a:r>
          </a:p>
          <a:p>
            <a:pPr lvl="0"/>
            <a:r>
              <a:rPr lang="fr-FR" sz="1400" dirty="0"/>
              <a:t>Suspension du 16 au 23 juin des délais de réponse aux propositions d’admission pour permettre aux lycéens de se concentrer sur les épreuves du baccalauréat</a:t>
            </a:r>
          </a:p>
          <a:p>
            <a:pPr lvl="0"/>
            <a:r>
              <a:rPr lang="fr-FR" sz="1400" b="1" dirty="0"/>
              <a:t>Un conseil : pour faire des choix, mieux vaut se connecter depuis un ordinateur. </a:t>
            </a:r>
            <a:r>
              <a:rPr lang="fr-FR" sz="1400" dirty="0"/>
              <a:t>Pour mémoire, même si l’espace candidats est optimisé pour un usage sur téléphone portable (il n’y a donc pas d’application mobile spécifique à télécharger), </a:t>
            </a:r>
            <a:r>
              <a:rPr lang="fr-FR" sz="1400" b="1" dirty="0"/>
              <a:t>il est toujours vivement conseillé aux candidats qui doivent prendre des décisions d’agir sur leur dossier depuis un ordinateur.</a:t>
            </a:r>
            <a:endParaRPr lang="fr-FR" sz="1400" dirty="0"/>
          </a:p>
          <a:p>
            <a:endParaRPr lang="fr-FR" dirty="0"/>
          </a:p>
        </p:txBody>
      </p:sp>
      <p:sp>
        <p:nvSpPr>
          <p:cNvPr id="6" name="Espace réservé du texte 5">
            <a:extLst>
              <a:ext uri="{FF2B5EF4-FFF2-40B4-BE49-F238E27FC236}">
                <a16:creationId xmlns:a16="http://schemas.microsoft.com/office/drawing/2014/main" id="{E31088D9-0118-4D7D-B123-7B8C34A80B59}"/>
              </a:ext>
            </a:extLst>
          </p:cNvPr>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601674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 30 mai au 12 juillet 2024 </a:t>
            </a:r>
            <a:br>
              <a:rPr lang="fr-FR" sz="2400" dirty="0"/>
            </a:b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ceux qui vous intéressent vraiment car </a:t>
            </a:r>
            <a:r>
              <a:rPr lang="fr-FR" sz="1400" b="1" dirty="0">
                <a:solidFill>
                  <a:schemeClr val="bg1"/>
                </a:solidFill>
                <a:highlight>
                  <a:srgbClr val="0000FF"/>
                </a:highlight>
              </a:rPr>
              <a:t>il faudra faire un choix.</a:t>
            </a:r>
          </a:p>
          <a:p>
            <a:pPr marL="177800" lvl="0" indent="-177800" defTabSz="457200">
              <a:spcAft>
                <a:spcPts val="0"/>
              </a:spcAft>
              <a:buClr>
                <a:srgbClr val="FF0000"/>
              </a:buClr>
              <a:buSzPct val="100000"/>
              <a:buFont typeface="Lucida Grande"/>
              <a:buChar char="&gt;"/>
            </a:pPr>
            <a:endParaRPr lang="fr-FR" sz="1600" dirty="0"/>
          </a:p>
          <a:p>
            <a:pPr marL="177800" lvl="0" indent="-177800" defTabSz="457200">
              <a:spcAft>
                <a:spcPts val="0"/>
              </a:spcAft>
              <a:buClr>
                <a:srgbClr val="FF0000"/>
              </a:buClr>
              <a:buSzPct val="100000"/>
              <a:buFont typeface="Lucida Grande"/>
              <a:buChar char="&gt;"/>
            </a:pPr>
            <a:r>
              <a:rPr lang="fr-FR" sz="1400" dirty="0">
                <a:solidFill>
                  <a:schemeClr val="tx1"/>
                </a:solidFill>
              </a:rPr>
              <a:t>Les candidats consultent </a:t>
            </a:r>
            <a:r>
              <a:rPr lang="fr-FR" sz="1400" b="1" dirty="0"/>
              <a:t>les réponses des formations le 30 mai 2024</a:t>
            </a:r>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a:solidFill>
                  <a:schemeClr val="tx1"/>
                </a:solidFill>
              </a:rPr>
              <a:t>Les candidats doivent 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retirée.</a:t>
            </a: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b="1" dirty="0" err="1"/>
              <a:t>Parcoursup</a:t>
            </a:r>
            <a:r>
              <a:rPr lang="fr-FR" sz="1400" b="1" dirty="0"/>
              <a:t> permet de conserver les vœux en attente et les candidats peuvent suivre la situation qui évolue en fonction des places libérées</a:t>
            </a:r>
            <a:r>
              <a:rPr lang="fr-FR" sz="1400" dirty="0"/>
              <a:t>.</a:t>
            </a:r>
            <a:r>
              <a:rPr lang="fr-FR" sz="1400" dirty="0">
                <a:solidFill>
                  <a:srgbClr val="3D566E"/>
                </a:solidFill>
              </a:rPr>
              <a:t> </a:t>
            </a:r>
            <a:r>
              <a:rPr lang="fr-FR" sz="1400" dirty="0">
                <a:solidFill>
                  <a:schemeClr val="tx1"/>
                </a:solidFill>
              </a:rPr>
              <a:t>Des 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7</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phase de choix</a:t>
            </a:r>
          </a:p>
        </p:txBody>
      </p:sp>
    </p:spTree>
    <p:extLst>
      <p:ext uri="{BB962C8B-B14F-4D97-AF65-F5344CB8AC3E}">
        <p14:creationId xmlns:p14="http://schemas.microsoft.com/office/powerpoint/2010/main" val="322137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t>29/05/2024</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8</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8</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90" y="2261567"/>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500315" y="3598720"/>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500315" y="4103545"/>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PPPE, PASS)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et les choix des candidats</a:t>
            </a:r>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p14="http://schemas.microsoft.com/office/powerpoint/2010/main" val="933716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8857" y="771550"/>
            <a:ext cx="8369330" cy="740478"/>
          </a:xfrm>
        </p:spPr>
        <p:txBody>
          <a:bodyPr/>
          <a:lstStyle/>
          <a:p>
            <a:r>
              <a:rPr lang="fr-FR" sz="240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9</a:t>
            </a:fld>
            <a:endParaRPr lang="fr-FR"/>
          </a:p>
        </p:txBody>
      </p:sp>
      <p:sp>
        <p:nvSpPr>
          <p:cNvPr id="7" name="Espace réservé du texte 2"/>
          <p:cNvSpPr txBox="1">
            <a:spLocks/>
          </p:cNvSpPr>
          <p:nvPr/>
        </p:nvSpPr>
        <p:spPr>
          <a:xfrm>
            <a:off x="251522" y="1606528"/>
            <a:ext cx="6264694" cy="2261366"/>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endParaRPr kumimoji="0" lang="fr-FR" sz="16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30 mai 2024)</a:t>
            </a: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9</a:t>
            </a:fld>
            <a:endParaRPr lang="fr-FR">
              <a:solidFill>
                <a:prstClr val="white"/>
              </a:solidFill>
              <a:latin typeface="Calibri"/>
            </a:endParaRPr>
          </a:p>
        </p:txBody>
      </p:sp>
      <p:sp>
        <p:nvSpPr>
          <p:cNvPr id="10" name="Rectangle à coins arrondis 9"/>
          <p:cNvSpPr/>
          <p:nvPr/>
        </p:nvSpPr>
        <p:spPr>
          <a:xfrm>
            <a:off x="531020" y="3793338"/>
            <a:ext cx="5984080"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a:solidFill>
                  <a:schemeClr val="bg1"/>
                </a:solidFill>
              </a:rPr>
              <a:t>Info</a:t>
            </a:r>
            <a:r>
              <a:rPr lang="fr-FR" sz="1600" b="1" kern="0" dirty="0">
                <a:solidFill>
                  <a:schemeClr val="bg1"/>
                </a:solidFill>
              </a:rPr>
              <a:t> </a:t>
            </a:r>
            <a:r>
              <a:rPr lang="fr-FR" sz="1600" kern="0" dirty="0">
                <a:solidFill>
                  <a:schemeClr val="bg1"/>
                </a:solidFill>
              </a:rPr>
              <a:t>: du 16 au 23 juin 2024, pendant les épreuves écrites du bac, les délais de réponse aux propositions d’admission sont suspendus pour permettre aux lycéens de se concentrer sur les épreuves.</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1275606"/>
            <a:ext cx="2051053" cy="3086075"/>
          </a:xfrm>
          <a:prstGeom prst="rect">
            <a:avLst/>
          </a:prstGeom>
        </p:spPr>
      </p:pic>
    </p:spTree>
    <p:extLst>
      <p:ext uri="{BB962C8B-B14F-4D97-AF65-F5344CB8AC3E}">
        <p14:creationId xmlns:p14="http://schemas.microsoft.com/office/powerpoint/2010/main" val="1084904990"/>
      </p:ext>
    </p:extLst>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5644</TotalTime>
  <Words>1541</Words>
  <Application>Microsoft Office PowerPoint</Application>
  <PresentationFormat>Affichage à l'écran (16:9)</PresentationFormat>
  <Paragraphs>126</Paragraphs>
  <Slides>15</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15</vt:i4>
      </vt:variant>
    </vt:vector>
  </HeadingPairs>
  <TitlesOfParts>
    <vt:vector size="20" baseType="lpstr">
      <vt:lpstr>Arial</vt:lpstr>
      <vt:lpstr>Arial-ItalicMT</vt:lpstr>
      <vt:lpstr>Calibri</vt:lpstr>
      <vt:lpstr>Lucida Grande</vt:lpstr>
      <vt:lpstr>OPÉRATEURS</vt:lpstr>
      <vt:lpstr>w</vt:lpstr>
      <vt:lpstr> L’analyse des candidatures par les formations</vt:lpstr>
      <vt:lpstr>Rappel  : Parcoursup ne décide pas de votre affectation</vt:lpstr>
      <vt:lpstr>Étape 3 : consulter les réponses des formations et faire ses choix </vt:lpstr>
      <vt:lpstr>Présentation PowerPoint</vt:lpstr>
      <vt:lpstr>Des conseils…</vt:lpstr>
      <vt:lpstr>La phase d’admission principale : 30 mai au 12 juillet 2024   </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Des solutions pour les candidats qui n’ont pas reçu de proposition d’admission </vt:lpstr>
      <vt:lpstr>Cas des formations par apprentissage</vt:lpstr>
      <vt:lpstr>L’inscription administrative dans la formation choisie </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proviseur</cp:lastModifiedBy>
  <cp:revision>283</cp:revision>
  <dcterms:created xsi:type="dcterms:W3CDTF">2020-10-27T08:44:50Z</dcterms:created>
  <dcterms:modified xsi:type="dcterms:W3CDTF">2024-05-29T19:38:37Z</dcterms:modified>
</cp:coreProperties>
</file>